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5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2597FF"/>
    <a:srgbClr val="5B9DFF"/>
    <a:srgbClr val="A80000"/>
    <a:srgbClr val="0097CC"/>
    <a:srgbClr val="009A46"/>
    <a:srgbClr val="600060"/>
    <a:srgbClr val="E600AA"/>
    <a:srgbClr val="A8007C"/>
    <a:srgbClr val="FF7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69" d="100"/>
          <a:sy n="6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E092A-6683-42F2-811C-D7853A9C96B4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A8230-3B06-4CF4-A22F-B4AA2109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291130"/>
            <a:ext cx="7940660" cy="167975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3581705"/>
            <a:ext cx="7940660" cy="91623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</a:p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A0A5-8476-4EA8-AE2B-1B9C54CBF00C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4821519"/>
            <a:ext cx="1524718" cy="1508876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0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0DB2-99D2-47FE-8819-B60A9F875964}" type="datetime1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0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164C-99E0-49EF-87FA-A67E94DCCDEE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ADAB8-4A78-4764-8703-54ECC2D5D10C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7940659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749245"/>
            <a:ext cx="7940661" cy="4275739"/>
          </a:xfrm>
        </p:spPr>
        <p:txBody>
          <a:bodyPr/>
          <a:lstStyle>
            <a:lvl1pPr algn="l"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22D3-9A96-4CF0-8B45-EF53D9BF1779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656631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68B1C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451855"/>
            <a:ext cx="6566315" cy="457312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  <a:lvl6pPr algn="l">
              <a:defRPr>
                <a:solidFill>
                  <a:schemeClr val="accent5">
                    <a:lumMod val="50000"/>
                  </a:schemeClr>
                </a:solidFill>
              </a:defRPr>
            </a:lvl6pPr>
            <a:lvl7pPr algn="l">
              <a:defRPr>
                <a:solidFill>
                  <a:schemeClr val="accent5">
                    <a:lumMod val="50000"/>
                  </a:schemeClr>
                </a:solidFill>
              </a:defRPr>
            </a:lvl7pPr>
            <a:lvl8pPr algn="l">
              <a:defRPr>
                <a:solidFill>
                  <a:schemeClr val="accent5">
                    <a:lumMod val="50000"/>
                  </a:schemeClr>
                </a:solidFill>
              </a:defRPr>
            </a:lvl8pPr>
            <a:lvl9pPr algn="l">
              <a:defRPr>
                <a:solidFill>
                  <a:schemeClr val="accent5">
                    <a:lumMod val="50000"/>
                  </a:schemeClr>
                </a:solidFill>
              </a:defRPr>
            </a:lvl9pPr>
          </a:lstStyle>
          <a:p>
            <a:pPr lvl="4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  <a:p>
            <a:pPr lvl="8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1403-D827-40AA-9F30-4B669C5613A6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0" y="69490"/>
            <a:ext cx="1370410" cy="13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0090-4EF3-4D1A-8263-A65A9AC0F952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9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C5CE-783E-4758-BAFF-C8041D9B632A}" type="datetime1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676444"/>
            <a:ext cx="4123034" cy="5716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400780"/>
            <a:ext cx="4123035" cy="3035058"/>
          </a:xfrm>
        </p:spPr>
        <p:txBody>
          <a:bodyPr/>
          <a:lstStyle>
            <a:lvl1pPr algn="l"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 algn="l"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 algn="l"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76445"/>
            <a:ext cx="4106566" cy="571630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00781"/>
            <a:ext cx="4106566" cy="3035058"/>
          </a:xfrm>
        </p:spPr>
        <p:txBody>
          <a:bodyPr/>
          <a:lstStyle>
            <a:lvl1pPr algn="l"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algn="l"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 algn="l"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 algn="l"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 algn="l"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858-FD5B-4C5F-8244-A376E1756E04}" type="datetime1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11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2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5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16AE-E302-4E71-BD1A-D899FEB75E04}" type="datetime1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8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1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2C76B-6AF3-4B89-A6D5-8E9F3000CC96}" type="datetime1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7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0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1F3F-AAAA-4FEB-BD63-0130B7357B64}" type="datetime1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-22253"/>
            <a:ext cx="1018556" cy="1007973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3961180" y="6330395"/>
            <a:ext cx="1221639" cy="496582"/>
            <a:chOff x="6302" y="1064"/>
            <a:chExt cx="2250" cy="1021"/>
          </a:xfrm>
        </p:grpSpPr>
        <p:sp>
          <p:nvSpPr>
            <p:cNvPr id="10" name="Stroomdiagram: Opgeslagen gegevens 28"/>
            <p:cNvSpPr>
              <a:spLocks noChangeArrowheads="1"/>
            </p:cNvSpPr>
            <p:nvPr/>
          </p:nvSpPr>
          <p:spPr bwMode="auto">
            <a:xfrm rot="10800000">
              <a:off x="6302" y="1064"/>
              <a:ext cx="2250" cy="1020"/>
            </a:xfrm>
            <a:prstGeom prst="flowChartOnlineStorage">
              <a:avLst/>
            </a:prstGeom>
            <a:solidFill>
              <a:srgbClr val="0377CA">
                <a:alpha val="3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Stroomdiagram: Opgeslagen gegevens 27"/>
            <p:cNvSpPr>
              <a:spLocks noChangeArrowheads="1"/>
            </p:cNvSpPr>
            <p:nvPr/>
          </p:nvSpPr>
          <p:spPr bwMode="auto">
            <a:xfrm rot="10800000">
              <a:off x="6646" y="1080"/>
              <a:ext cx="1575" cy="1005"/>
            </a:xfrm>
            <a:prstGeom prst="flowChartOnlineStorage">
              <a:avLst/>
            </a:prstGeom>
            <a:solidFill>
              <a:srgbClr val="0377CA">
                <a:alpha val="5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Stroomdiagram: Opgeslagen gegevens 26"/>
            <p:cNvSpPr>
              <a:spLocks noChangeArrowheads="1"/>
            </p:cNvSpPr>
            <p:nvPr/>
          </p:nvSpPr>
          <p:spPr bwMode="auto">
            <a:xfrm rot="10800000">
              <a:off x="6961" y="1065"/>
              <a:ext cx="975" cy="1020"/>
            </a:xfrm>
            <a:prstGeom prst="flowChartOnlineStorage">
              <a:avLst/>
            </a:prstGeom>
            <a:solidFill>
              <a:srgbClr val="037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WordArt 6"/>
          <p:cNvSpPr>
            <a:spLocks noChangeArrowheads="1" noChangeShapeType="1" noTextEdit="1"/>
          </p:cNvSpPr>
          <p:nvPr userDrawn="1"/>
        </p:nvSpPr>
        <p:spPr bwMode="auto">
          <a:xfrm>
            <a:off x="4266590" y="6483100"/>
            <a:ext cx="727832" cy="257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EHSEC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0C2E-5998-4AFC-B579-A4594AF4022D}" type="datetime1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291130"/>
            <a:ext cx="8246070" cy="1985166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 FOR TELE WORKING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887115"/>
            <a:ext cx="8093365" cy="1068935"/>
          </a:xfrm>
        </p:spPr>
        <p:txBody>
          <a:bodyPr>
            <a:noAutofit/>
          </a:bodyPr>
          <a:lstStyle/>
          <a:p>
            <a:r>
              <a:rPr lang="en-US" dirty="0" smtClean="0"/>
              <a:t>Toolbox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stress: Work stress is what is created by performing a task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stable personal work space (dining room, living room), which will help you get in the mood for work.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work schedule and make sure it is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personal routine, such as having a coffee alone, with a roommate or even with a remote friend using video chats.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your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that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work and that you can not be distracted from your duties to do housework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remote groups, using telephones, video conferencing, or exchanging information by email.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deal with stress: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relaxation techniques (breathing, relaxation, meditation, positive vision)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a physical exercise program .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diet plan that includes fruits, vegetables and plenty of fluids .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Laugh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 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Joys. Do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simple things you enjoy (not expensive, not time consuming, that can be done immediately and quickly)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Εικόνα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95" y="4597959"/>
            <a:ext cx="784860" cy="688975"/>
          </a:xfrm>
          <a:prstGeom prst="rect">
            <a:avLst/>
          </a:prstGeom>
          <a:noFill/>
        </p:spPr>
      </p:pic>
      <p:pic>
        <p:nvPicPr>
          <p:cNvPr id="7" name="Εικόνα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05" y="4345229"/>
            <a:ext cx="1181100" cy="941705"/>
          </a:xfrm>
          <a:prstGeom prst="rect">
            <a:avLst/>
          </a:prstGeom>
          <a:noFill/>
        </p:spPr>
      </p:pic>
      <p:pic>
        <p:nvPicPr>
          <p:cNvPr id="8" name="Εικόνα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4569701"/>
            <a:ext cx="745490" cy="745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4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7940659" cy="458115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 FOR SAFE USE OF COMPUTERS AT "HOME</a:t>
            </a:r>
            <a:r>
              <a:rPr lang="en-US" dirty="0">
                <a:effectLst/>
              </a:rPr>
              <a:t>"</a:t>
            </a:r>
            <a:endParaRPr lang="el-GR" dirty="0"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670" y="1291130"/>
            <a:ext cx="7940661" cy="4275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orking with visual data display (DSE) poses a number of risks associated with the use of the equipment, mainly musculoskeletal disorders, vision problems and mental fatigue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Display: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brightness and contrast of the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screen should be placed in front of you (not on the side) and at a height slightly below eye level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use a Laptop for a long time, then it is necessary to use an external keyboard and mouse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furniture/Desk: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table or desk must be adequately dimensioned, have smooth edges and corners and allow arm and hand support.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must be stable, allow freedom of movement &amp; comfortable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sufficient back to support its entire surface &amp; gentle protrusion at the level of the back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Handrails for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elbow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 should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obstruct access to the table.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6260" y="222195"/>
            <a:ext cx="7940659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altLang="el-GR" sz="5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55" y="265806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1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Positions that should be avoided: 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Εικόνα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95" y="2328578"/>
            <a:ext cx="1750695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2293637"/>
            <a:ext cx="2008505" cy="139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r="2872" b="5916"/>
          <a:stretch>
            <a:fillRect/>
          </a:stretch>
        </p:blipFill>
        <p:spPr bwMode="auto">
          <a:xfrm>
            <a:off x="5589113" y="2276480"/>
            <a:ext cx="1922780" cy="139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b="9070"/>
          <a:stretch>
            <a:fillRect/>
          </a:stretch>
        </p:blipFill>
        <p:spPr bwMode="auto">
          <a:xfrm>
            <a:off x="1976015" y="3796754"/>
            <a:ext cx="1883410" cy="146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13690"/>
          <a:stretch>
            <a:fillRect/>
          </a:stretch>
        </p:blipFill>
        <p:spPr bwMode="auto">
          <a:xfrm>
            <a:off x="4571999" y="3734410"/>
            <a:ext cx="2954020" cy="143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3555" y="265806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5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670" y="1443835"/>
            <a:ext cx="7940661" cy="4275739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Noise: can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distraction, irritability, discomfort with possible psychosomatic charging.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Noise comes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from: noisy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machines,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outside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be caused by the family members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For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reasons, you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noisy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machines such as printers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 parts of the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volume of the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telephone to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lowest level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telephones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volume or silent operation.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windows of your home closed to reduce outside noise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involvement with your family members, and if possible reduce both the frequency and duration of your work breaks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 for children, you can plan quiet activities or alternate supervision with your partner.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55" y="265806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7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670" y="1443835"/>
            <a:ext cx="7940661" cy="427573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ergonomically: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55" y="265806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1901950"/>
            <a:ext cx="3282985" cy="44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0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670" y="1443835"/>
            <a:ext cx="7940661" cy="45811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Relief Advice: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 up regularly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short breaks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stress relief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exercises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deep breaths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55" y="265806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54" y="1443835"/>
            <a:ext cx="2520090" cy="20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1" y="1386446"/>
            <a:ext cx="2558534" cy="21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54" y="4039820"/>
            <a:ext cx="2584417" cy="208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38" y="4039820"/>
            <a:ext cx="2715044" cy="21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0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55" y="265806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1749245"/>
            <a:ext cx="5344675" cy="216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4039820"/>
            <a:ext cx="5385415" cy="21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37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55" y="265806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20" y="3715359"/>
            <a:ext cx="6521091" cy="26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1210313"/>
            <a:ext cx="2724641" cy="23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31" y="1144194"/>
            <a:ext cx="2930279" cy="24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73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3227"/>
            <a:ext cx="8389625" cy="113842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el-GR" sz="2400" b="1" dirty="0" smtClean="0">
                <a:latin typeface="Arial" charset="0"/>
                <a:ea typeface="+mn-ea"/>
                <a:cs typeface="+mn-cs"/>
              </a:rPr>
              <a:t/>
            </a:r>
            <a:br>
              <a:rPr kumimoji="1" lang="en-US" altLang="el-GR" sz="2400" b="1" dirty="0" smtClean="0">
                <a:latin typeface="Arial" charset="0"/>
                <a:ea typeface="+mn-ea"/>
                <a:cs typeface="+mn-cs"/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l-GR" altLang="el-G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el-GR" altLang="el-G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endParaRPr lang="el-GR" alt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Ορθογώνιο 7"/>
          <p:cNvSpPr/>
          <p:nvPr/>
        </p:nvSpPr>
        <p:spPr>
          <a:xfrm>
            <a:off x="1059785" y="1749244"/>
            <a:ext cx="7329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contains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guidelines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workers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cope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situation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compulsory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restraint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being able to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exposing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themselves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psychosomatic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5195" y="281279"/>
            <a:ext cx="5039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PURPOSE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227"/>
            <a:ext cx="8093366" cy="1138426"/>
          </a:xfrm>
        </p:spPr>
        <p:txBody>
          <a:bodyPr>
            <a:normAutofit/>
          </a:bodyPr>
          <a:lstStyle/>
          <a:p>
            <a:r>
              <a:rPr lang="en-US" altLang="el-G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alt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7165" y="2207360"/>
            <a:ext cx="137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365195" y="281279"/>
            <a:ext cx="5039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AS A WORKING ENVIRONMENT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48965" y="1930361"/>
            <a:ext cx="578382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intended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relaxation and enjoyable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48965" y="2832909"/>
            <a:ext cx="71771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if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premises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basic specifications for the execution of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working,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period makes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difficult.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teleworking takes place during hours when other members are away,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circumstances require the family members to be at home for the same period of time.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creates additional stress, distractions and obligations for working parents, making homework more difficult, less productive and potentially stressful.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670" y="1443835"/>
            <a:ext cx="213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IS: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555" y="281279"/>
            <a:ext cx="778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AS A WORKING ENVIRONMENT AND EMPLOYER’S RESPONSIBILITIES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73" y="1596540"/>
            <a:ext cx="74825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legal framework does not adequately cover teleworking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 at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 does not have, nor is it allowed to have, control over the workplace of the employee,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therefore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cannot impose safe working methods in this area.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difficult to set a telework schedule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event of an accident it is very difficult to determine the employer's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responsibility</a:t>
            </a: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employer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advise the employee on practices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even at home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965" y="281278"/>
            <a:ext cx="7787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DANGERS AT THE TELE WORKING AREA “HOME”</a:t>
            </a:r>
            <a:endParaRPr lang="el-G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460" y="1443835"/>
            <a:ext cx="65509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hazards in the home are: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Stumbling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obstacles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from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 by falling objects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 shock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cargo handling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fire, earthquake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risks of using a Computer are categorized as follows: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Factors (Noise, Lighting, Temperature)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rgonomics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227"/>
            <a:ext cx="8093366" cy="1138426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1443835"/>
            <a:ext cx="5072289" cy="4886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l-GR" b="1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375" y="2054655"/>
            <a:ext cx="64136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Stumbling over obstacles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Be really careful for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presence of cables on the floor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 cables for laptops, vacuum cleaners, ballasts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Slipping: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spilled liquids (water, infusions, etc.) that cause slipping.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moping, inform your roommates (family members) and place a mobile slippery sign or object that blocks access.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" b="5357"/>
          <a:stretch>
            <a:fillRect/>
          </a:stretch>
        </p:blipFill>
        <p:spPr bwMode="auto">
          <a:xfrm>
            <a:off x="7167985" y="2054655"/>
            <a:ext cx="1539240" cy="1190625"/>
          </a:xfrm>
          <a:prstGeom prst="rect">
            <a:avLst/>
          </a:prstGeom>
          <a:noFill/>
        </p:spPr>
      </p:pic>
      <p:pic>
        <p:nvPicPr>
          <p:cNvPr id="8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3962400"/>
            <a:ext cx="1523365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53227"/>
            <a:ext cx="8093366" cy="1138426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923" y="1953682"/>
            <a:ext cx="5650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climb on chairs, tables, stools, etc. or other improvised construction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"L" type staircase or a three-step, CE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climb a ladder, there should be a second person, who will hold the ladder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Εικόνα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2360065"/>
            <a:ext cx="1228090" cy="1927860"/>
          </a:xfrm>
          <a:prstGeom prst="rect">
            <a:avLst/>
          </a:prstGeom>
          <a:noFill/>
        </p:spPr>
      </p:pic>
      <p:sp>
        <p:nvSpPr>
          <p:cNvPr id="5" name="Ορθογώνιο 4"/>
          <p:cNvSpPr/>
          <p:nvPr/>
        </p:nvSpPr>
        <p:spPr>
          <a:xfrm>
            <a:off x="788923" y="1570886"/>
            <a:ext cx="2365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from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stairs: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923" y="4039820"/>
            <a:ext cx="5650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 from falling objects: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placing everyday objects in high places 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of the stabilization of furniture equipment such as shelves, cabinets,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bookshelves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 are stored on low shelves.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2732778" y="3244334"/>
            <a:ext cx="367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 Paths of SARS-CoV-2</a:t>
            </a:r>
            <a:endParaRPr lang="el-G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53975"/>
            <a:ext cx="8093075" cy="1139825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31" y="2696527"/>
            <a:ext cx="7279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exactly where the fire extinguishers are in your house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 your home with adequate number of fire extinguishers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case of fire during cooking the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water on the utensil is PROHIBITED. Cover the pot or pan with the lid that comes with it or with a wet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PROHIBITED to throw water in a fire created by a short circuit in electrical / electronic equipment.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601670" y="1138425"/>
            <a:ext cx="7940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or Family Action Plan, as well as the supply or ensuring adequacy of firefighting equipment, is necessary to deal with an Emergency such as a fire or earthquake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18" descr="Graphic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2696527"/>
            <a:ext cx="1429761" cy="1553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4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670" y="1749245"/>
            <a:ext cx="6413609" cy="427573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EARTHQUAKE: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family earthquake plan.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 places in each room (under tables, desks).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dangerous places (windows, mirrors, hanging objects, fireplaces and tall furniture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the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emergency meeting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 of your family, in case you get lost, when evacuating your home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person (friend or relative) that your family members can call after the earthquake and 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on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situation</a:t>
            </a:r>
            <a:endParaRPr lang="el-GR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7940659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INSTRUCTIONS FOR </a:t>
            </a:r>
            <a:r>
              <a:rPr lang="en-US" sz="24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SAFER WORK PRACTICING AT "HOME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l-GR" altLang="el-G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Εικόνα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78" y="2207360"/>
            <a:ext cx="1866265" cy="2032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600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Προβολή στην οθόνη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Office Theme</vt:lpstr>
      <vt:lpstr> COVID-19 GUIDE FOR TELE WORKING </vt:lpstr>
      <vt:lpstr>   </vt:lpstr>
      <vt:lpstr> </vt:lpstr>
      <vt:lpstr>Παρουσίαση του PowerPoint</vt:lpstr>
      <vt:lpstr>Παρουσίαση του PowerPoint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INSTRUCTIONS FOR SAFE USE OF COMPUTERS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  <vt:lpstr> GENERAL INSTRUCTIONS FOR SAFER WORK PRACTICING AT "HOME"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2014-11-29T20:03:08Z</dcterms:created>
  <dcterms:modified xsi:type="dcterms:W3CDTF">2020-12-30T19:12:17Z</dcterms:modified>
</cp:coreProperties>
</file>